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Average" panose="020B0604020202020204" charset="-18"/>
      <p:regular r:id="rId13"/>
    </p:embeddedFont>
    <p:embeddedFont>
      <p:font typeface="Oswald" panose="00000500000000000000" pitchFamily="2" charset="-18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CE3B73-6D2A-44C0-8C52-98167B7C18D6}">
  <a:tblStyle styleId="{FFCE3B73-6D2A-44C0-8C52-98167B7C18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033d577f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033d577f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033d577f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033d577f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033d577f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033d577f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d7d21c2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d7d21c2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3d7d21c2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3d7d21c2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033d577f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033d577f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3d7d21c2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3d7d21c2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3d7d21c2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3d7d21c2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3d7d21c2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3d7d21c2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8.png"/><Relationship Id="rId21" Type="http://schemas.openxmlformats.org/officeDocument/2006/relationships/image" Target="../media/image51.jpg"/><Relationship Id="rId7" Type="http://schemas.openxmlformats.org/officeDocument/2006/relationships/image" Target="../media/image26.png"/><Relationship Id="rId12" Type="http://schemas.openxmlformats.org/officeDocument/2006/relationships/image" Target="../media/image42.jp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41.png"/><Relationship Id="rId24" Type="http://schemas.openxmlformats.org/officeDocument/2006/relationships/image" Target="../media/image54.jpg"/><Relationship Id="rId5" Type="http://schemas.openxmlformats.org/officeDocument/2006/relationships/image" Target="../media/image20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4" Type="http://schemas.openxmlformats.org/officeDocument/2006/relationships/image" Target="../media/image19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png"/><Relationship Id="rId18" Type="http://schemas.openxmlformats.org/officeDocument/2006/relationships/image" Target="../media/image58.png"/><Relationship Id="rId3" Type="http://schemas.openxmlformats.org/officeDocument/2006/relationships/image" Target="../media/image18.png"/><Relationship Id="rId21" Type="http://schemas.openxmlformats.org/officeDocument/2006/relationships/image" Target="../media/image61.png"/><Relationship Id="rId7" Type="http://schemas.openxmlformats.org/officeDocument/2006/relationships/image" Target="../media/image26.png"/><Relationship Id="rId12" Type="http://schemas.openxmlformats.org/officeDocument/2006/relationships/image" Target="../media/image42.jp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20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5" Type="http://schemas.openxmlformats.org/officeDocument/2006/relationships/image" Target="../media/image55.png"/><Relationship Id="rId10" Type="http://schemas.openxmlformats.org/officeDocument/2006/relationships/image" Target="../media/image40.jpg"/><Relationship Id="rId19" Type="http://schemas.openxmlformats.org/officeDocument/2006/relationships/image" Target="../media/image59.jpg"/><Relationship Id="rId4" Type="http://schemas.openxmlformats.org/officeDocument/2006/relationships/image" Target="../media/image19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Neural networks in image </a:t>
            </a:r>
            <a:br>
              <a:rPr lang="pl"/>
            </a:br>
            <a:r>
              <a:rPr lang="pl"/>
              <a:t>saliency prediction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Magdalena Rajtor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35" y="152400"/>
            <a:ext cx="80277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Overview of image saliency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l"/>
              <a:t>saliency - unique features of a processed image</a:t>
            </a:r>
            <a:br>
              <a:rPr lang="pl"/>
            </a:br>
            <a:r>
              <a:rPr lang="pl"/>
              <a:t>saliency map - their topographical representation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l"/>
              <a:t>more than just object detection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l"/>
              <a:t>modelling approaches: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l"/>
              <a:t>Graph-Based Visual Saliency (GBVS)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l"/>
              <a:t>Contextual Guidance Model</a:t>
            </a:r>
            <a:br>
              <a:rPr lang="pl"/>
            </a:b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l"/>
              <a:t>CNNs, RNNs, GANs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l"/>
              <a:t>CNN+ (e.g. SAM-ResNet)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pl"/>
              <a:t>CNN++ (e.g. TranSalNet)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5000" y="4462625"/>
            <a:ext cx="85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Lou, J., Lin, H., Marshall, D., Saupe, D. &amp; Liu, H. (2022). TranSalNet: Towards perceptually relevant visual saliency prediction,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i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Neurocomputing, 494</a:t>
            </a:r>
            <a:r>
              <a:rPr lang="pl" sz="1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455-467, https://doi.org/10.1016/j.neucom.2022.04.080</a:t>
            </a:r>
            <a:endParaRPr sz="1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r="41393"/>
          <a:stretch/>
        </p:blipFill>
        <p:spPr>
          <a:xfrm>
            <a:off x="5964975" y="1017725"/>
            <a:ext cx="2401076" cy="2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Challenges with modelling saliency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they should have semantics (understanding image content)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task and context dependance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emotional factors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datasets: CAT2000 (sample of 400 images), EMOd (~700), paintings (150)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TranSalNet_Res model</a:t>
            </a:r>
            <a:br>
              <a:rPr lang="pl"/>
            </a:br>
            <a:r>
              <a:rPr lang="pl"/>
              <a:t>SIM on CAT2000: 	</a:t>
            </a:r>
            <a:r>
              <a:rPr lang="pl" i="1"/>
              <a:t>0.75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SIM (Similarity Index) vs SSIM (Structural Similarity Index)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900" y="1662050"/>
            <a:ext cx="3307250" cy="12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pl"/>
              <a:t>Baseline performance - CAT2000</a:t>
            </a:r>
            <a:endParaRPr/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398475" y="1158950"/>
          <a:ext cx="1688550" cy="109719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8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CAT2000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ART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0.48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0.57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" name="Google Shape;88;p17"/>
          <p:cNvSpPr txBox="1"/>
          <p:nvPr/>
        </p:nvSpPr>
        <p:spPr>
          <a:xfrm>
            <a:off x="471950" y="2298150"/>
            <a:ext cx="158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 i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mean SSIM scores</a:t>
            </a:r>
            <a:endParaRPr sz="900" i="1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2052050" y="2920700"/>
          <a:ext cx="6914400" cy="181675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1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" name="Google Shape;90;p17"/>
          <p:cNvGraphicFramePr/>
          <p:nvPr/>
        </p:nvGraphicFramePr>
        <p:xfrm>
          <a:off x="2052050" y="2524500"/>
          <a:ext cx="6914400" cy="39621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3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BEST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0.89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WORST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0.12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12124" r="12845"/>
          <a:stretch/>
        </p:blipFill>
        <p:spPr>
          <a:xfrm>
            <a:off x="2052050" y="2942500"/>
            <a:ext cx="1152398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000" y="2942500"/>
            <a:ext cx="1138848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400" y="2942500"/>
            <a:ext cx="1098427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l="12694" r="18316"/>
          <a:stretch/>
        </p:blipFill>
        <p:spPr>
          <a:xfrm>
            <a:off x="2052050" y="3829075"/>
            <a:ext cx="1152398" cy="9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8000" y="3850875"/>
            <a:ext cx="1138848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0400" y="3850875"/>
            <a:ext cx="1098427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0900" y="2942500"/>
            <a:ext cx="1098427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10">
            <a:alphaModFix/>
          </a:blip>
          <a:srcRect l="17980" r="-17980"/>
          <a:stretch/>
        </p:blipFill>
        <p:spPr>
          <a:xfrm>
            <a:off x="5550900" y="3829075"/>
            <a:ext cx="1342277" cy="9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6975" y="2931600"/>
            <a:ext cx="1117075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21700" y="2937050"/>
            <a:ext cx="1138848" cy="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66088" y="3829075"/>
            <a:ext cx="1138848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21700" y="3839975"/>
            <a:ext cx="1138848" cy="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pl"/>
              <a:t>Baseline performance - ART</a:t>
            </a:r>
            <a:endParaRPr/>
          </a:p>
        </p:txBody>
      </p:sp>
      <p:graphicFrame>
        <p:nvGraphicFramePr>
          <p:cNvPr id="108" name="Google Shape;108;p18"/>
          <p:cNvGraphicFramePr/>
          <p:nvPr/>
        </p:nvGraphicFramePr>
        <p:xfrm>
          <a:off x="398475" y="115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8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CAT2000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ART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0.48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0.57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Google Shape;109;p18"/>
          <p:cNvSpPr txBox="1"/>
          <p:nvPr/>
        </p:nvSpPr>
        <p:spPr>
          <a:xfrm>
            <a:off x="471950" y="2298150"/>
            <a:ext cx="158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 i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mean SSIM scores</a:t>
            </a:r>
            <a:endParaRPr sz="900" i="1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10" name="Google Shape;110;p18"/>
          <p:cNvGraphicFramePr/>
          <p:nvPr/>
        </p:nvGraphicFramePr>
        <p:xfrm>
          <a:off x="2052050" y="292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1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1" name="Google Shape;111;p18"/>
          <p:cNvGraphicFramePr/>
          <p:nvPr/>
        </p:nvGraphicFramePr>
        <p:xfrm>
          <a:off x="2052050" y="25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3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BEST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0.85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WORST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0.13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l="13383" r="13682"/>
          <a:stretch/>
        </p:blipFill>
        <p:spPr>
          <a:xfrm>
            <a:off x="2052050" y="2940250"/>
            <a:ext cx="1152400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l="12244" r="14826"/>
          <a:stretch/>
        </p:blipFill>
        <p:spPr>
          <a:xfrm>
            <a:off x="3226713" y="2949438"/>
            <a:ext cx="1119600" cy="8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5">
            <a:alphaModFix/>
          </a:blip>
          <a:srcRect l="10335" r="18184"/>
          <a:stretch/>
        </p:blipFill>
        <p:spPr>
          <a:xfrm>
            <a:off x="4368575" y="2949438"/>
            <a:ext cx="1106100" cy="8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6">
            <a:alphaModFix/>
          </a:blip>
          <a:srcRect l="13529" r="13536"/>
          <a:stretch/>
        </p:blipFill>
        <p:spPr>
          <a:xfrm>
            <a:off x="2052050" y="3829075"/>
            <a:ext cx="1152400" cy="9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7">
            <a:alphaModFix/>
          </a:blip>
          <a:srcRect l="16694" r="13976"/>
          <a:stretch/>
        </p:blipFill>
        <p:spPr>
          <a:xfrm>
            <a:off x="3204450" y="3829075"/>
            <a:ext cx="1141876" cy="9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8">
            <a:alphaModFix/>
          </a:blip>
          <a:srcRect l="21123" r="10383"/>
          <a:stretch/>
        </p:blipFill>
        <p:spPr>
          <a:xfrm>
            <a:off x="4368575" y="3829075"/>
            <a:ext cx="1106100" cy="9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9">
            <a:alphaModFix/>
          </a:blip>
          <a:srcRect l="3758" r="4355"/>
          <a:stretch/>
        </p:blipFill>
        <p:spPr>
          <a:xfrm>
            <a:off x="5542050" y="2949438"/>
            <a:ext cx="1119600" cy="8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10">
            <a:alphaModFix/>
          </a:blip>
          <a:srcRect l="5482" r="5668"/>
          <a:stretch/>
        </p:blipFill>
        <p:spPr>
          <a:xfrm>
            <a:off x="5542050" y="3830275"/>
            <a:ext cx="1119600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925" y="3830275"/>
            <a:ext cx="1119600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4050" y="3830275"/>
            <a:ext cx="1152400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14050" y="2949451"/>
            <a:ext cx="1152400" cy="87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83925" y="2949450"/>
            <a:ext cx="1119600" cy="87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pl"/>
              <a:t>Baseline performance - EMO</a:t>
            </a:r>
            <a:endParaRPr/>
          </a:p>
        </p:txBody>
      </p:sp>
      <p:graphicFrame>
        <p:nvGraphicFramePr>
          <p:cNvPr id="129" name="Google Shape;129;p19"/>
          <p:cNvGraphicFramePr/>
          <p:nvPr/>
        </p:nvGraphicFramePr>
        <p:xfrm>
          <a:off x="398475" y="115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8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CAT2000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ART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0.48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 i="1">
                          <a:solidFill>
                            <a:srgbClr val="F3F3F3"/>
                          </a:solidFill>
                        </a:rPr>
                        <a:t>0.57</a:t>
                      </a:r>
                      <a:endParaRPr sz="12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" name="Google Shape;130;p19"/>
          <p:cNvSpPr txBox="1"/>
          <p:nvPr/>
        </p:nvSpPr>
        <p:spPr>
          <a:xfrm>
            <a:off x="471950" y="2298150"/>
            <a:ext cx="158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 i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mean SSIM scores</a:t>
            </a:r>
            <a:endParaRPr sz="900" i="1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2052050" y="292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1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2" name="Google Shape;132;p19"/>
          <p:cNvGraphicFramePr/>
          <p:nvPr/>
        </p:nvGraphicFramePr>
        <p:xfrm>
          <a:off x="2052050" y="25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3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BEST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0.87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WORST (</a:t>
                      </a:r>
                      <a:r>
                        <a:rPr lang="pl" i="1">
                          <a:solidFill>
                            <a:srgbClr val="F3F3F3"/>
                          </a:solidFill>
                        </a:rPr>
                        <a:t>0.15</a:t>
                      </a:r>
                      <a:r>
                        <a:rPr lang="pl">
                          <a:solidFill>
                            <a:srgbClr val="F3F3F3"/>
                          </a:solidFill>
                        </a:rPr>
                        <a:t>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50" y="2936625"/>
            <a:ext cx="1152399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050" y="3829075"/>
            <a:ext cx="1152399" cy="9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50" y="2936625"/>
            <a:ext cx="1138875" cy="8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850" y="2936625"/>
            <a:ext cx="1111974" cy="8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200" y="3830425"/>
            <a:ext cx="1138875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6825" y="3830425"/>
            <a:ext cx="1111974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1650" y="2936625"/>
            <a:ext cx="1138875" cy="8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4050" y="2929350"/>
            <a:ext cx="1138875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1650" y="3830450"/>
            <a:ext cx="1138875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14050" y="3830450"/>
            <a:ext cx="1138875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49675" y="2936625"/>
            <a:ext cx="1098450" cy="8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49675" y="3845000"/>
            <a:ext cx="1098450" cy="8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ART dataset				70% train	15% val		15%test</a:t>
            </a:r>
            <a:br>
              <a:rPr lang="pl"/>
            </a:br>
            <a:r>
              <a:rPr lang="pl"/>
              <a:t>EMO dataset				70% train	15% val		15%test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							base model</a:t>
            </a:r>
            <a:br>
              <a:rPr lang="pl"/>
            </a:br>
            <a:r>
              <a:rPr lang="pl"/>
              <a:t>							model finetuned on ART</a:t>
            </a:r>
            <a:br>
              <a:rPr lang="pl"/>
            </a:br>
            <a:r>
              <a:rPr lang="pl"/>
              <a:t>							model finetuned on EMO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928450" y="1348150"/>
            <a:ext cx="9321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928450" y="1658825"/>
            <a:ext cx="9321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791200" y="1184025"/>
            <a:ext cx="914400" cy="715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  <a:highlight>
                <a:srgbClr val="FF00FF"/>
              </a:highlight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982150" y="1254375"/>
            <a:ext cx="2407500" cy="5745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 rot="5400000">
            <a:off x="2328950" y="2684625"/>
            <a:ext cx="2147700" cy="54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0"/>
          <p:cNvCxnSpPr/>
          <p:nvPr/>
        </p:nvCxnSpPr>
        <p:spPr>
          <a:xfrm rot="10800000" flipH="1">
            <a:off x="3139450" y="3932975"/>
            <a:ext cx="417300" cy="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3146300" y="4028625"/>
            <a:ext cx="3624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0"/>
          <p:cNvSpPr/>
          <p:nvPr/>
        </p:nvSpPr>
        <p:spPr>
          <a:xfrm rot="399971">
            <a:off x="4945130" y="2400781"/>
            <a:ext cx="1388529" cy="1333893"/>
          </a:xfrm>
          <a:custGeom>
            <a:avLst/>
            <a:gdLst/>
            <a:ahLst/>
            <a:cxnLst/>
            <a:rect l="l" t="t" r="r" b="b"/>
            <a:pathLst>
              <a:path w="59369" h="70313" extrusionOk="0">
                <a:moveTo>
                  <a:pt x="0" y="51435"/>
                </a:moveTo>
                <a:lnTo>
                  <a:pt x="51162" y="0"/>
                </a:lnTo>
                <a:lnTo>
                  <a:pt x="59369" y="70313"/>
                </a:lnTo>
                <a:lnTo>
                  <a:pt x="47058" y="16689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311700" y="35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2)	Finetuning on ART</a:t>
            </a:r>
            <a:endParaRPr/>
          </a:p>
        </p:txBody>
      </p:sp>
      <p:graphicFrame>
        <p:nvGraphicFramePr>
          <p:cNvPr id="163" name="Google Shape;163;p21"/>
          <p:cNvGraphicFramePr/>
          <p:nvPr/>
        </p:nvGraphicFramePr>
        <p:xfrm>
          <a:off x="1906175" y="137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1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Google Shape;164;p21"/>
          <p:cNvGraphicFramePr/>
          <p:nvPr/>
        </p:nvGraphicFramePr>
        <p:xfrm>
          <a:off x="1906175" y="97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3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BEST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WORST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5" name="Google Shape;165;p21"/>
          <p:cNvGraphicFramePr/>
          <p:nvPr/>
        </p:nvGraphicFramePr>
        <p:xfrm>
          <a:off x="1150025" y="137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7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0.83</a:t>
                      </a:r>
                      <a:endParaRPr sz="800" i="1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0.13</a:t>
                      </a:r>
                      <a:endParaRPr sz="8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0.77</a:t>
                      </a:r>
                      <a:endParaRPr sz="8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0.34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0.83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0.31</a:t>
                      </a:r>
                      <a:endParaRPr sz="8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0.75</a:t>
                      </a:r>
                      <a:endParaRPr sz="8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0.41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6" name="Google Shape;166;p21"/>
          <p:cNvGraphicFramePr/>
          <p:nvPr/>
        </p:nvGraphicFramePr>
        <p:xfrm>
          <a:off x="580000" y="137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57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ART</a:t>
                      </a:r>
                      <a:br>
                        <a:rPr lang="pl" sz="900">
                          <a:solidFill>
                            <a:srgbClr val="F3F3F3"/>
                          </a:solidFill>
                        </a:rPr>
                      </a:br>
                      <a:r>
                        <a:rPr lang="pl" sz="900">
                          <a:solidFill>
                            <a:srgbClr val="F3F3F3"/>
                          </a:solidFill>
                        </a:rPr>
                        <a:t>base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0.49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ART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0.59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base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0.57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0.59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13804" r="13235"/>
          <a:stretch/>
        </p:blipFill>
        <p:spPr>
          <a:xfrm>
            <a:off x="1906175" y="1393225"/>
            <a:ext cx="11524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450" y="1393225"/>
            <a:ext cx="1139524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850" y="1393225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6">
            <a:alphaModFix/>
          </a:blip>
          <a:srcRect l="4351" r="4241"/>
          <a:stretch/>
        </p:blipFill>
        <p:spPr>
          <a:xfrm>
            <a:off x="5399700" y="1393225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650" y="1406050"/>
            <a:ext cx="1139524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2825" y="1393225"/>
            <a:ext cx="1127752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175" y="3201875"/>
            <a:ext cx="1151826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1475" y="3201875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8650" y="3197175"/>
            <a:ext cx="1139525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1050" y="3190000"/>
            <a:ext cx="1127749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71450" y="3218000"/>
            <a:ext cx="1127749" cy="8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29675" y="3206900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6">
            <a:alphaModFix/>
          </a:blip>
          <a:srcRect l="4351" r="4241"/>
          <a:stretch/>
        </p:blipFill>
        <p:spPr>
          <a:xfrm>
            <a:off x="5399700" y="2281650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1050" y="2291613"/>
            <a:ext cx="1127752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40425" y="2301625"/>
            <a:ext cx="1127752" cy="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16">
            <a:alphaModFix/>
          </a:blip>
          <a:srcRect l="13541" r="13497"/>
          <a:stretch/>
        </p:blipFill>
        <p:spPr>
          <a:xfrm>
            <a:off x="1906175" y="2279350"/>
            <a:ext cx="11524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71450" y="2302425"/>
            <a:ext cx="1127748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23850" y="2301625"/>
            <a:ext cx="1104300" cy="86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6175" y="4098450"/>
            <a:ext cx="1139525" cy="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58575" y="4098450"/>
            <a:ext cx="1139525" cy="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223850" y="4114825"/>
            <a:ext cx="1092575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399700" y="4118425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528650" y="4114825"/>
            <a:ext cx="1127749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681050" y="4117975"/>
            <a:ext cx="1139525" cy="8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11700" y="35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3)	Finetuning on EMO</a:t>
            </a:r>
            <a:endParaRPr/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1906175" y="137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1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" name="Google Shape;197;p22"/>
          <p:cNvGraphicFramePr/>
          <p:nvPr/>
        </p:nvGraphicFramePr>
        <p:xfrm>
          <a:off x="1906175" y="97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3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BEST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solidFill>
                            <a:srgbClr val="F3F3F3"/>
                          </a:solidFill>
                        </a:rPr>
                        <a:t>WORST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8" name="Google Shape;198;p22"/>
          <p:cNvGraphicFramePr/>
          <p:nvPr/>
        </p:nvGraphicFramePr>
        <p:xfrm>
          <a:off x="1150025" y="137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7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0.83</a:t>
                      </a:r>
                      <a:endParaRPr sz="800" i="1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0.13</a:t>
                      </a:r>
                      <a:endParaRPr sz="8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0.77</a:t>
                      </a:r>
                      <a:endParaRPr sz="8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0.34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0.83</a:t>
                      </a:r>
                      <a:endParaRPr sz="8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>
                          <a:solidFill>
                            <a:srgbClr val="F3F3F3"/>
                          </a:solidFill>
                        </a:rPr>
                        <a:t>0.31</a:t>
                      </a:r>
                      <a:endParaRPr sz="8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best: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0.86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800">
                          <a:solidFill>
                            <a:srgbClr val="F3F3F3"/>
                          </a:solidFill>
                        </a:rPr>
                        <a:t>worst: </a:t>
                      </a:r>
                      <a:r>
                        <a:rPr lang="pl" sz="800" i="1" u="sng">
                          <a:solidFill>
                            <a:srgbClr val="F3F3F3"/>
                          </a:solidFill>
                        </a:rPr>
                        <a:t>0.41</a:t>
                      </a:r>
                      <a:endParaRPr sz="800" u="sng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9" name="Google Shape;199;p22"/>
          <p:cNvGraphicFramePr/>
          <p:nvPr/>
        </p:nvGraphicFramePr>
        <p:xfrm>
          <a:off x="580000" y="137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{FFCE3B73-6D2A-44C0-8C52-98167B7C18D6}</a:tableStyleId>
              </a:tblPr>
              <a:tblGrid>
                <a:gridCol w="57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ART</a:t>
                      </a:r>
                      <a:br>
                        <a:rPr lang="pl" sz="900">
                          <a:solidFill>
                            <a:srgbClr val="F3F3F3"/>
                          </a:solidFill>
                        </a:rPr>
                      </a:br>
                      <a:r>
                        <a:rPr lang="pl" sz="900">
                          <a:solidFill>
                            <a:srgbClr val="F3F3F3"/>
                          </a:solidFill>
                        </a:rPr>
                        <a:t>base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0.49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ART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0.59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base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0.57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>
                          <a:solidFill>
                            <a:srgbClr val="F3F3F3"/>
                          </a:solidFill>
                        </a:rPr>
                        <a:t>EMO</a:t>
                      </a:r>
                      <a:endParaRPr sz="900">
                        <a:solidFill>
                          <a:srgbClr val="F3F3F3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900" i="1">
                          <a:solidFill>
                            <a:srgbClr val="F3F3F3"/>
                          </a:solidFill>
                        </a:rPr>
                        <a:t>0.68</a:t>
                      </a:r>
                      <a:endParaRPr sz="900" i="1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13804" r="13235"/>
          <a:stretch/>
        </p:blipFill>
        <p:spPr>
          <a:xfrm>
            <a:off x="1906175" y="1393225"/>
            <a:ext cx="11524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450" y="1393225"/>
            <a:ext cx="1139524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850" y="1393225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6">
            <a:alphaModFix/>
          </a:blip>
          <a:srcRect l="4351" r="4241"/>
          <a:stretch/>
        </p:blipFill>
        <p:spPr>
          <a:xfrm>
            <a:off x="5399700" y="1393225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650" y="1406050"/>
            <a:ext cx="1139524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2825" y="1393225"/>
            <a:ext cx="1127752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175" y="3201875"/>
            <a:ext cx="1151826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1475" y="3201875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8650" y="3190000"/>
            <a:ext cx="1139525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1050" y="3190000"/>
            <a:ext cx="1127749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71450" y="3218000"/>
            <a:ext cx="1127749" cy="8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29675" y="3206900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6">
            <a:alphaModFix/>
          </a:blip>
          <a:srcRect l="4351" r="4241"/>
          <a:stretch/>
        </p:blipFill>
        <p:spPr>
          <a:xfrm>
            <a:off x="5411475" y="2281625"/>
            <a:ext cx="1104300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1050" y="2298025"/>
            <a:ext cx="1127752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28650" y="2301625"/>
            <a:ext cx="1139524" cy="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16">
            <a:alphaModFix/>
          </a:blip>
          <a:srcRect l="10745" r="10816"/>
          <a:stretch/>
        </p:blipFill>
        <p:spPr>
          <a:xfrm>
            <a:off x="1930250" y="2297550"/>
            <a:ext cx="1127752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71450" y="2301625"/>
            <a:ext cx="1139524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29675" y="2301625"/>
            <a:ext cx="1087276" cy="88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175" y="4106200"/>
            <a:ext cx="1151826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21162" y="4112175"/>
            <a:ext cx="1104300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11475" y="4122125"/>
            <a:ext cx="1087276" cy="8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0500" y="4106525"/>
            <a:ext cx="1127749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28650" y="4102925"/>
            <a:ext cx="1127749" cy="88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63375" y="4109825"/>
            <a:ext cx="1127749" cy="8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Pokaz na ekranie (16:9)</PresentationFormat>
  <Paragraphs>97</Paragraphs>
  <Slides>10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Average</vt:lpstr>
      <vt:lpstr>Oswald</vt:lpstr>
      <vt:lpstr>Arial</vt:lpstr>
      <vt:lpstr>Slate</vt:lpstr>
      <vt:lpstr>Neural networks in image  saliency prediction</vt:lpstr>
      <vt:lpstr>Overview of image saliency</vt:lpstr>
      <vt:lpstr>Challenges with modelling saliency</vt:lpstr>
      <vt:lpstr>Baseline performance - CAT2000</vt:lpstr>
      <vt:lpstr>Baseline performance - ART</vt:lpstr>
      <vt:lpstr>Baseline performance - EMO</vt:lpstr>
      <vt:lpstr>Prezentacja programu PowerPoint</vt:lpstr>
      <vt:lpstr>2) Finetuning on ART</vt:lpstr>
      <vt:lpstr>3) Finetuning on EMO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in image  saliency prediction</dc:title>
  <cp:lastModifiedBy>Julia  Rajtor</cp:lastModifiedBy>
  <cp:revision>1</cp:revision>
  <dcterms:modified xsi:type="dcterms:W3CDTF">2023-11-09T13:51:03Z</dcterms:modified>
</cp:coreProperties>
</file>